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fntdata" ContentType="application/x-fontdata"/>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84"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Lst>
  <p:sldSz cx="12192000" cy="6858000"/>
  <p:notesSz cx="6858000" cy="9144000"/>
  <p:embeddedFontLst>
    <p:embeddedFont>
      <p:font typeface="方正新报宋_GBK" panose="03000509000000000000" pitchFamily="65" charset="-122"/>
      <p:regular r:id="rId14"/>
    </p:embeddedFont>
    <p:embeddedFont>
      <p:font typeface="等线 Light" panose="02010600030101010101" pitchFamily="2" charset="-122"/>
      <p:regular r:id="rId15"/>
    </p:embeddedFont>
    <p:embeddedFont>
      <p:font typeface="Calibri Light" panose="020F0302020204030204" pitchFamily="34" charset="0"/>
      <p:regular r:id="rId16"/>
      <p:italic r:id="rId17"/>
    </p:embeddedFont>
    <p:embeddedFont>
      <p:font typeface="Calibri" panose="020F0502020204030204" pitchFamily="34" charset="0"/>
      <p:regular r:id="rId18"/>
      <p:bold r:id="rId19"/>
      <p:italic r:id="rId20"/>
      <p:boldItalic r:id="rId21"/>
    </p:embeddedFont>
    <p:embeddedFont>
      <p:font typeface="等线" panose="02010600030101010101" pitchFamily="2" charset="-122"/>
      <p:regular r:id="rId22"/>
      <p:bold r:id="rId23"/>
    </p:embeddedFont>
    <p:embeddedFont>
      <p:font typeface="经典繁毛楷" panose="02010609000101010101" pitchFamily="49" charset="-122"/>
      <p:regular r:id="rId24"/>
    </p:embeddedFont>
  </p:embeddedFontLst>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2300" autoAdjust="0"/>
    <p:restoredTop sz="94660"/>
  </p:normalViewPr>
  <p:slideViewPr>
    <p:cSldViewPr snapToGrid="0" showGuides="1">
      <p:cViewPr varScale="1">
        <p:scale>
          <a:sx n="69" d="100"/>
          <a:sy n="69" d="100"/>
        </p:scale>
        <p:origin x="488" y="44"/>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5.fntdata"/><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font" Target="fonts/font8.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4.fntdata"/><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font" Target="fonts/font3.fntdata"/><Relationship Id="rId20" Type="http://schemas.openxmlformats.org/officeDocument/2006/relationships/font" Target="fonts/font7.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11.fntdata"/><Relationship Id="rId5" Type="http://schemas.openxmlformats.org/officeDocument/2006/relationships/slide" Target="slides/slide4.xml"/><Relationship Id="rId15" Type="http://schemas.openxmlformats.org/officeDocument/2006/relationships/font" Target="fonts/font2.fntdata"/><Relationship Id="rId23" Type="http://schemas.openxmlformats.org/officeDocument/2006/relationships/font" Target="fonts/font10.fntdata"/><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font" Target="fonts/font6.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1.fntdata"/><Relationship Id="rId22" Type="http://schemas.openxmlformats.org/officeDocument/2006/relationships/font" Target="fonts/font9.fntdata"/><Relationship Id="rId27" Type="http://schemas.openxmlformats.org/officeDocument/2006/relationships/theme" Target="theme/theme1.xml"/></Relationships>
</file>

<file path=ppt/media/image1.png>
</file>

<file path=ppt/media/image10.png>
</file>

<file path=ppt/media/image11.png>
</file>

<file path=ppt/media/image12.png>
</file>

<file path=ppt/media/image13.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p4>
</file>

<file path=ppt/media/media2.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单击以编辑母版副标题样式</a:t>
            </a:r>
            <a:endParaRPr lang="en-US" dirty="0"/>
          </a:p>
        </p:txBody>
      </p:sp>
      <p:sp>
        <p:nvSpPr>
          <p:cNvPr id="4" name="Date Placeholder 3"/>
          <p:cNvSpPr>
            <a:spLocks noGrp="1"/>
          </p:cNvSpPr>
          <p:nvPr>
            <p:ph type="dt" sz="half" idx="10"/>
          </p:nvPr>
        </p:nvSpPr>
        <p:spPr/>
        <p:txBody>
          <a:bodyPr/>
          <a:lstStyle/>
          <a:p>
            <a:fld id="{135E1C13-0DB5-480B-9CD6-B1906B49B5D1}" type="datetimeFigureOut">
              <a:rPr lang="zh-CN" altLang="en-US" smtClean="0"/>
              <a:t>17.04.01.Sat</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9FA12C1E-37A4-40E0-B51E-DC11530C7D3B}" type="slidenum">
              <a:rPr lang="zh-CN" altLang="en-US" smtClean="0"/>
              <a:t>‹#›</a:t>
            </a:fld>
            <a:endParaRPr lang="zh-CN" altLang="en-US"/>
          </a:p>
        </p:txBody>
      </p:sp>
    </p:spTree>
    <p:extLst>
      <p:ext uri="{BB962C8B-B14F-4D97-AF65-F5344CB8AC3E}">
        <p14:creationId xmlns:p14="http://schemas.microsoft.com/office/powerpoint/2010/main" val="3947369229"/>
      </p:ext>
    </p:extLst>
  </p:cSld>
  <p:clrMapOvr>
    <a:masterClrMapping/>
  </p:clrMapOvr>
  <p:transition spd="slow">
    <p:fade thruBlk="1"/>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Vertical Text Placeholder 2"/>
          <p:cNvSpPr>
            <a:spLocks noGrp="1"/>
          </p:cNvSpPr>
          <p:nvPr>
            <p:ph type="body" orient="vert" idx="1"/>
          </p:nvPr>
        </p:nvSpPr>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Date Placeholder 3"/>
          <p:cNvSpPr>
            <a:spLocks noGrp="1"/>
          </p:cNvSpPr>
          <p:nvPr>
            <p:ph type="dt" sz="half" idx="10"/>
          </p:nvPr>
        </p:nvSpPr>
        <p:spPr/>
        <p:txBody>
          <a:bodyPr/>
          <a:lstStyle/>
          <a:p>
            <a:fld id="{135E1C13-0DB5-480B-9CD6-B1906B49B5D1}" type="datetimeFigureOut">
              <a:rPr lang="zh-CN" altLang="en-US" smtClean="0"/>
              <a:t>17.04.01.Sat</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9FA12C1E-37A4-40E0-B51E-DC11530C7D3B}" type="slidenum">
              <a:rPr lang="zh-CN" altLang="en-US" smtClean="0"/>
              <a:t>‹#›</a:t>
            </a:fld>
            <a:endParaRPr lang="zh-CN" altLang="en-US"/>
          </a:p>
        </p:txBody>
      </p:sp>
    </p:spTree>
    <p:extLst>
      <p:ext uri="{BB962C8B-B14F-4D97-AF65-F5344CB8AC3E}">
        <p14:creationId xmlns:p14="http://schemas.microsoft.com/office/powerpoint/2010/main" val="706447789"/>
      </p:ext>
    </p:extLst>
  </p:cSld>
  <p:clrMapOvr>
    <a:masterClrMapping/>
  </p:clrMapOvr>
  <p:transition spd="slow">
    <p:fade thruBlk="1"/>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zh-CN" altLang="en-US"/>
              <a:t>单击此处编辑母版标题样式</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Date Placeholder 3"/>
          <p:cNvSpPr>
            <a:spLocks noGrp="1"/>
          </p:cNvSpPr>
          <p:nvPr>
            <p:ph type="dt" sz="half" idx="10"/>
          </p:nvPr>
        </p:nvSpPr>
        <p:spPr/>
        <p:txBody>
          <a:bodyPr/>
          <a:lstStyle/>
          <a:p>
            <a:fld id="{135E1C13-0DB5-480B-9CD6-B1906B49B5D1}" type="datetimeFigureOut">
              <a:rPr lang="zh-CN" altLang="en-US" smtClean="0"/>
              <a:t>17.04.01.Sat</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9FA12C1E-37A4-40E0-B51E-DC11530C7D3B}" type="slidenum">
              <a:rPr lang="zh-CN" altLang="en-US" smtClean="0"/>
              <a:t>‹#›</a:t>
            </a:fld>
            <a:endParaRPr lang="zh-CN" altLang="en-US"/>
          </a:p>
        </p:txBody>
      </p:sp>
    </p:spTree>
    <p:extLst>
      <p:ext uri="{BB962C8B-B14F-4D97-AF65-F5344CB8AC3E}">
        <p14:creationId xmlns:p14="http://schemas.microsoft.com/office/powerpoint/2010/main" val="406854141"/>
      </p:ext>
    </p:extLst>
  </p:cSld>
  <p:clrMapOvr>
    <a:masterClrMapping/>
  </p:clrMapOvr>
  <p:transition spd="slow">
    <p:fade thruBlk="1"/>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Content Placeholder 2"/>
          <p:cNvSpPr>
            <a:spLocks noGrp="1"/>
          </p:cNvSpPr>
          <p:nvPr>
            <p:ph idx="1"/>
          </p:nvPr>
        </p:nvSpPr>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Date Placeholder 3"/>
          <p:cNvSpPr>
            <a:spLocks noGrp="1"/>
          </p:cNvSpPr>
          <p:nvPr>
            <p:ph type="dt" sz="half" idx="10"/>
          </p:nvPr>
        </p:nvSpPr>
        <p:spPr/>
        <p:txBody>
          <a:bodyPr/>
          <a:lstStyle/>
          <a:p>
            <a:fld id="{135E1C13-0DB5-480B-9CD6-B1906B49B5D1}" type="datetimeFigureOut">
              <a:rPr lang="zh-CN" altLang="en-US" smtClean="0"/>
              <a:t>17.04.01.Sat</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9FA12C1E-37A4-40E0-B51E-DC11530C7D3B}" type="slidenum">
              <a:rPr lang="zh-CN" altLang="en-US" smtClean="0"/>
              <a:t>‹#›</a:t>
            </a:fld>
            <a:endParaRPr lang="zh-CN" altLang="en-US"/>
          </a:p>
        </p:txBody>
      </p:sp>
    </p:spTree>
    <p:extLst>
      <p:ext uri="{BB962C8B-B14F-4D97-AF65-F5344CB8AC3E}">
        <p14:creationId xmlns:p14="http://schemas.microsoft.com/office/powerpoint/2010/main" val="2887184906"/>
      </p:ext>
    </p:extLst>
  </p:cSld>
  <p:clrMapOvr>
    <a:masterClrMapping/>
  </p:clrMapOvr>
  <p:transition spd="slow">
    <p:fade thruBlk="1"/>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编辑母版文本样式</a:t>
            </a:r>
          </a:p>
        </p:txBody>
      </p:sp>
      <p:sp>
        <p:nvSpPr>
          <p:cNvPr id="4" name="Date Placeholder 3"/>
          <p:cNvSpPr>
            <a:spLocks noGrp="1"/>
          </p:cNvSpPr>
          <p:nvPr>
            <p:ph type="dt" sz="half" idx="10"/>
          </p:nvPr>
        </p:nvSpPr>
        <p:spPr/>
        <p:txBody>
          <a:bodyPr/>
          <a:lstStyle/>
          <a:p>
            <a:fld id="{135E1C13-0DB5-480B-9CD6-B1906B49B5D1}" type="datetimeFigureOut">
              <a:rPr lang="zh-CN" altLang="en-US" smtClean="0"/>
              <a:t>17.04.01.Sat</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9FA12C1E-37A4-40E0-B51E-DC11530C7D3B}" type="slidenum">
              <a:rPr lang="zh-CN" altLang="en-US" smtClean="0"/>
              <a:t>‹#›</a:t>
            </a:fld>
            <a:endParaRPr lang="zh-CN" altLang="en-US"/>
          </a:p>
        </p:txBody>
      </p:sp>
    </p:spTree>
    <p:extLst>
      <p:ext uri="{BB962C8B-B14F-4D97-AF65-F5344CB8AC3E}">
        <p14:creationId xmlns:p14="http://schemas.microsoft.com/office/powerpoint/2010/main" val="3683289649"/>
      </p:ext>
    </p:extLst>
  </p:cSld>
  <p:clrMapOvr>
    <a:masterClrMapping/>
  </p:clrMapOvr>
  <p:transition spd="slow">
    <p:fade thruBlk="1"/>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5" name="Date Placeholder 4"/>
          <p:cNvSpPr>
            <a:spLocks noGrp="1"/>
          </p:cNvSpPr>
          <p:nvPr>
            <p:ph type="dt" sz="half" idx="10"/>
          </p:nvPr>
        </p:nvSpPr>
        <p:spPr/>
        <p:txBody>
          <a:bodyPr/>
          <a:lstStyle/>
          <a:p>
            <a:fld id="{135E1C13-0DB5-480B-9CD6-B1906B49B5D1}" type="datetimeFigureOut">
              <a:rPr lang="zh-CN" altLang="en-US" smtClean="0"/>
              <a:t>17.04.01.Sat</a:t>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9FA12C1E-37A4-40E0-B51E-DC11530C7D3B}" type="slidenum">
              <a:rPr lang="zh-CN" altLang="en-US" smtClean="0"/>
              <a:t>‹#›</a:t>
            </a:fld>
            <a:endParaRPr lang="zh-CN" altLang="en-US"/>
          </a:p>
        </p:txBody>
      </p:sp>
    </p:spTree>
    <p:extLst>
      <p:ext uri="{BB962C8B-B14F-4D97-AF65-F5344CB8AC3E}">
        <p14:creationId xmlns:p14="http://schemas.microsoft.com/office/powerpoint/2010/main" val="1043385857"/>
      </p:ext>
    </p:extLst>
  </p:cSld>
  <p:clrMapOvr>
    <a:masterClrMapping/>
  </p:clrMapOvr>
  <p:transition spd="slow">
    <p:fade thruBlk="1"/>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zh-CN" altLang="en-US"/>
              <a:t>单击此处编辑母版标题样式</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4" name="Content Placeholder 3"/>
          <p:cNvSpPr>
            <a:spLocks noGrp="1"/>
          </p:cNvSpPr>
          <p:nvPr>
            <p:ph sz="half" idx="2"/>
          </p:nvPr>
        </p:nvSpPr>
        <p:spPr>
          <a:xfrm>
            <a:off x="839788" y="2505075"/>
            <a:ext cx="5157787"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6" name="Content Placeholder 5"/>
          <p:cNvSpPr>
            <a:spLocks noGrp="1"/>
          </p:cNvSpPr>
          <p:nvPr>
            <p:ph sz="quarter" idx="4"/>
          </p:nvPr>
        </p:nvSpPr>
        <p:spPr>
          <a:xfrm>
            <a:off x="6172200" y="2505075"/>
            <a:ext cx="5183188"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7" name="Date Placeholder 6"/>
          <p:cNvSpPr>
            <a:spLocks noGrp="1"/>
          </p:cNvSpPr>
          <p:nvPr>
            <p:ph type="dt" sz="half" idx="10"/>
          </p:nvPr>
        </p:nvSpPr>
        <p:spPr/>
        <p:txBody>
          <a:bodyPr/>
          <a:lstStyle/>
          <a:p>
            <a:fld id="{135E1C13-0DB5-480B-9CD6-B1906B49B5D1}" type="datetimeFigureOut">
              <a:rPr lang="zh-CN" altLang="en-US" smtClean="0"/>
              <a:t>17.04.01.Sat</a:t>
            </a:fld>
            <a:endParaRPr lang="zh-CN" altLang="en-US"/>
          </a:p>
        </p:txBody>
      </p:sp>
      <p:sp>
        <p:nvSpPr>
          <p:cNvPr id="8" name="Footer Placeholder 7"/>
          <p:cNvSpPr>
            <a:spLocks noGrp="1"/>
          </p:cNvSpPr>
          <p:nvPr>
            <p:ph type="ftr" sz="quarter" idx="11"/>
          </p:nvPr>
        </p:nvSpPr>
        <p:spPr/>
        <p:txBody>
          <a:bodyPr/>
          <a:lstStyle/>
          <a:p>
            <a:endParaRPr lang="zh-CN" altLang="en-US"/>
          </a:p>
        </p:txBody>
      </p:sp>
      <p:sp>
        <p:nvSpPr>
          <p:cNvPr id="9" name="Slide Number Placeholder 8"/>
          <p:cNvSpPr>
            <a:spLocks noGrp="1"/>
          </p:cNvSpPr>
          <p:nvPr>
            <p:ph type="sldNum" sz="quarter" idx="12"/>
          </p:nvPr>
        </p:nvSpPr>
        <p:spPr/>
        <p:txBody>
          <a:bodyPr/>
          <a:lstStyle/>
          <a:p>
            <a:fld id="{9FA12C1E-37A4-40E0-B51E-DC11530C7D3B}" type="slidenum">
              <a:rPr lang="zh-CN" altLang="en-US" smtClean="0"/>
              <a:t>‹#›</a:t>
            </a:fld>
            <a:endParaRPr lang="zh-CN" altLang="en-US"/>
          </a:p>
        </p:txBody>
      </p:sp>
    </p:spTree>
    <p:extLst>
      <p:ext uri="{BB962C8B-B14F-4D97-AF65-F5344CB8AC3E}">
        <p14:creationId xmlns:p14="http://schemas.microsoft.com/office/powerpoint/2010/main" val="1501652927"/>
      </p:ext>
    </p:extLst>
  </p:cSld>
  <p:clrMapOvr>
    <a:masterClrMapping/>
  </p:clrMapOvr>
  <p:transition spd="slow">
    <p:fade thruBlk="1"/>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Date Placeholder 2"/>
          <p:cNvSpPr>
            <a:spLocks noGrp="1"/>
          </p:cNvSpPr>
          <p:nvPr>
            <p:ph type="dt" sz="half" idx="10"/>
          </p:nvPr>
        </p:nvSpPr>
        <p:spPr/>
        <p:txBody>
          <a:bodyPr/>
          <a:lstStyle/>
          <a:p>
            <a:fld id="{135E1C13-0DB5-480B-9CD6-B1906B49B5D1}" type="datetimeFigureOut">
              <a:rPr lang="zh-CN" altLang="en-US" smtClean="0"/>
              <a:t>17.04.01.Sat</a:t>
            </a:fld>
            <a:endParaRPr lang="zh-CN" altLang="en-US"/>
          </a:p>
        </p:txBody>
      </p:sp>
      <p:sp>
        <p:nvSpPr>
          <p:cNvPr id="4" name="Footer Placeholder 3"/>
          <p:cNvSpPr>
            <a:spLocks noGrp="1"/>
          </p:cNvSpPr>
          <p:nvPr>
            <p:ph type="ftr" sz="quarter" idx="11"/>
          </p:nvPr>
        </p:nvSpPr>
        <p:spPr/>
        <p:txBody>
          <a:bodyPr/>
          <a:lstStyle/>
          <a:p>
            <a:endParaRPr lang="zh-CN" altLang="en-US"/>
          </a:p>
        </p:txBody>
      </p:sp>
      <p:sp>
        <p:nvSpPr>
          <p:cNvPr id="5" name="Slide Number Placeholder 4"/>
          <p:cNvSpPr>
            <a:spLocks noGrp="1"/>
          </p:cNvSpPr>
          <p:nvPr>
            <p:ph type="sldNum" sz="quarter" idx="12"/>
          </p:nvPr>
        </p:nvSpPr>
        <p:spPr/>
        <p:txBody>
          <a:bodyPr/>
          <a:lstStyle/>
          <a:p>
            <a:fld id="{9FA12C1E-37A4-40E0-B51E-DC11530C7D3B}" type="slidenum">
              <a:rPr lang="zh-CN" altLang="en-US" smtClean="0"/>
              <a:t>‹#›</a:t>
            </a:fld>
            <a:endParaRPr lang="zh-CN" altLang="en-US"/>
          </a:p>
        </p:txBody>
      </p:sp>
    </p:spTree>
    <p:extLst>
      <p:ext uri="{BB962C8B-B14F-4D97-AF65-F5344CB8AC3E}">
        <p14:creationId xmlns:p14="http://schemas.microsoft.com/office/powerpoint/2010/main" val="2989125180"/>
      </p:ext>
    </p:extLst>
  </p:cSld>
  <p:clrMapOvr>
    <a:masterClrMapping/>
  </p:clrMapOvr>
  <p:transition spd="slow">
    <p:fade thruBlk="1"/>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35E1C13-0DB5-480B-9CD6-B1906B49B5D1}" type="datetimeFigureOut">
              <a:rPr lang="zh-CN" altLang="en-US" smtClean="0"/>
              <a:t>17.04.01.Sat</a:t>
            </a:fld>
            <a:endParaRPr lang="zh-CN" altLang="en-US"/>
          </a:p>
        </p:txBody>
      </p:sp>
      <p:sp>
        <p:nvSpPr>
          <p:cNvPr id="3" name="Footer Placeholder 2"/>
          <p:cNvSpPr>
            <a:spLocks noGrp="1"/>
          </p:cNvSpPr>
          <p:nvPr>
            <p:ph type="ftr" sz="quarter" idx="11"/>
          </p:nvPr>
        </p:nvSpPr>
        <p:spPr/>
        <p:txBody>
          <a:bodyPr/>
          <a:lstStyle/>
          <a:p>
            <a:endParaRPr lang="zh-CN" altLang="en-US"/>
          </a:p>
        </p:txBody>
      </p:sp>
      <p:sp>
        <p:nvSpPr>
          <p:cNvPr id="4" name="Slide Number Placeholder 3"/>
          <p:cNvSpPr>
            <a:spLocks noGrp="1"/>
          </p:cNvSpPr>
          <p:nvPr>
            <p:ph type="sldNum" sz="quarter" idx="12"/>
          </p:nvPr>
        </p:nvSpPr>
        <p:spPr/>
        <p:txBody>
          <a:bodyPr/>
          <a:lstStyle/>
          <a:p>
            <a:fld id="{9FA12C1E-37A4-40E0-B51E-DC11530C7D3B}" type="slidenum">
              <a:rPr lang="zh-CN" altLang="en-US" smtClean="0"/>
              <a:t>‹#›</a:t>
            </a:fld>
            <a:endParaRPr lang="zh-CN" altLang="en-US"/>
          </a:p>
        </p:txBody>
      </p:sp>
    </p:spTree>
    <p:extLst>
      <p:ext uri="{BB962C8B-B14F-4D97-AF65-F5344CB8AC3E}">
        <p14:creationId xmlns:p14="http://schemas.microsoft.com/office/powerpoint/2010/main" val="3876605988"/>
      </p:ext>
    </p:extLst>
  </p:cSld>
  <p:clrMapOvr>
    <a:masterClrMapping/>
  </p:clrMapOvr>
  <p:transition spd="slow">
    <p:fade thruBlk="1"/>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p>
        </p:txBody>
      </p:sp>
      <p:sp>
        <p:nvSpPr>
          <p:cNvPr id="5" name="Date Placeholder 4"/>
          <p:cNvSpPr>
            <a:spLocks noGrp="1"/>
          </p:cNvSpPr>
          <p:nvPr>
            <p:ph type="dt" sz="half" idx="10"/>
          </p:nvPr>
        </p:nvSpPr>
        <p:spPr/>
        <p:txBody>
          <a:bodyPr/>
          <a:lstStyle/>
          <a:p>
            <a:fld id="{135E1C13-0DB5-480B-9CD6-B1906B49B5D1}" type="datetimeFigureOut">
              <a:rPr lang="zh-CN" altLang="en-US" smtClean="0"/>
              <a:t>17.04.01.Sat</a:t>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9FA12C1E-37A4-40E0-B51E-DC11530C7D3B}" type="slidenum">
              <a:rPr lang="zh-CN" altLang="en-US" smtClean="0"/>
              <a:t>‹#›</a:t>
            </a:fld>
            <a:endParaRPr lang="zh-CN" altLang="en-US"/>
          </a:p>
        </p:txBody>
      </p:sp>
    </p:spTree>
    <p:extLst>
      <p:ext uri="{BB962C8B-B14F-4D97-AF65-F5344CB8AC3E}">
        <p14:creationId xmlns:p14="http://schemas.microsoft.com/office/powerpoint/2010/main" val="4025978337"/>
      </p:ext>
    </p:extLst>
  </p:cSld>
  <p:clrMapOvr>
    <a:masterClrMapping/>
  </p:clrMapOvr>
  <p:transition spd="slow">
    <p:fade thruBlk="1"/>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zh-CN" altLang="en-US"/>
              <a:t>单击图标添加图片</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p>
        </p:txBody>
      </p:sp>
      <p:sp>
        <p:nvSpPr>
          <p:cNvPr id="5" name="Date Placeholder 4"/>
          <p:cNvSpPr>
            <a:spLocks noGrp="1"/>
          </p:cNvSpPr>
          <p:nvPr>
            <p:ph type="dt" sz="half" idx="10"/>
          </p:nvPr>
        </p:nvSpPr>
        <p:spPr/>
        <p:txBody>
          <a:bodyPr/>
          <a:lstStyle/>
          <a:p>
            <a:fld id="{135E1C13-0DB5-480B-9CD6-B1906B49B5D1}" type="datetimeFigureOut">
              <a:rPr lang="zh-CN" altLang="en-US" smtClean="0"/>
              <a:t>17.04.01.Sat</a:t>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9FA12C1E-37A4-40E0-B51E-DC11530C7D3B}" type="slidenum">
              <a:rPr lang="zh-CN" altLang="en-US" smtClean="0"/>
              <a:t>‹#›</a:t>
            </a:fld>
            <a:endParaRPr lang="zh-CN" altLang="en-US"/>
          </a:p>
        </p:txBody>
      </p:sp>
    </p:spTree>
    <p:extLst>
      <p:ext uri="{BB962C8B-B14F-4D97-AF65-F5344CB8AC3E}">
        <p14:creationId xmlns:p14="http://schemas.microsoft.com/office/powerpoint/2010/main" val="55670976"/>
      </p:ext>
    </p:extLst>
  </p:cSld>
  <p:clrMapOvr>
    <a:masterClrMapping/>
  </p:clrMapOvr>
  <p:transition spd="slow">
    <p:fade thruBlk="1"/>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35E1C13-0DB5-480B-9CD6-B1906B49B5D1}" type="datetimeFigureOut">
              <a:rPr lang="zh-CN" altLang="en-US" smtClean="0"/>
              <a:t>17.04.01.Sat</a:t>
            </a:fld>
            <a:endParaRPr lang="zh-CN" alt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FA12C1E-37A4-40E0-B51E-DC11530C7D3B}" type="slidenum">
              <a:rPr lang="zh-CN" altLang="en-US" smtClean="0"/>
              <a:t>‹#›</a:t>
            </a:fld>
            <a:endParaRPr lang="zh-CN" altLang="en-US"/>
          </a:p>
        </p:txBody>
      </p:sp>
    </p:spTree>
    <p:extLst>
      <p:ext uri="{BB962C8B-B14F-4D97-AF65-F5344CB8AC3E}">
        <p14:creationId xmlns:p14="http://schemas.microsoft.com/office/powerpoint/2010/main" val="280665439"/>
      </p:ext>
    </p:extLst>
  </p:cSld>
  <p:clrMap bg1="dk1" tx1="lt1" bg2="dk2" tx2="lt2" accent1="accent1" accent2="accent2" accent3="accent3" accent4="accent4" accent5="accent5" accent6="accent6" hlink="hlink" folHlink="folHlink"/>
  <p:sldLayoutIdLst>
    <p:sldLayoutId id="2147483685" r:id="rId1"/>
    <p:sldLayoutId id="2147483686" r:id="rId2"/>
    <p:sldLayoutId id="2147483687" r:id="rId3"/>
    <p:sldLayoutId id="2147483688" r:id="rId4"/>
    <p:sldLayoutId id="2147483689" r:id="rId5"/>
    <p:sldLayoutId id="2147483690" r:id="rId6"/>
    <p:sldLayoutId id="2147483691" r:id="rId7"/>
    <p:sldLayoutId id="2147483692" r:id="rId8"/>
    <p:sldLayoutId id="2147483693" r:id="rId9"/>
    <p:sldLayoutId id="2147483694" r:id="rId10"/>
    <p:sldLayoutId id="2147483695" r:id="rId11"/>
  </p:sldLayoutIdLst>
  <p:transition spd="slow">
    <p:fade thruBlk="1"/>
  </p:transition>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2.mp4"/><Relationship Id="rId1" Type="http://schemas.microsoft.com/office/2007/relationships/media" Target="../media/media2.mp4"/><Relationship Id="rId4" Type="http://schemas.openxmlformats.org/officeDocument/2006/relationships/image" Target="../media/image13.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 Id="rId5" Type="http://schemas.openxmlformats.org/officeDocument/2006/relationships/image" Target="../media/image4.png"/><Relationship Id="rId4" Type="http://schemas.openxmlformats.org/officeDocument/2006/relationships/image" Target="../media/image3.png"/></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 Id="rId4" Type="http://schemas.openxmlformats.org/officeDocument/2006/relationships/image" Target="../media/image9.png"/></Relationships>
</file>

<file path=ppt/slides/_rels/slide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p:txBody>
          <a:bodyPr>
            <a:normAutofit fontScale="90000"/>
          </a:bodyPr>
          <a:lstStyle/>
          <a:p>
            <a:r>
              <a:rPr lang="zh-CN" altLang="en-US" sz="9600" dirty="0">
                <a:latin typeface="经典繁毛楷" panose="02010609000101010101" pitchFamily="49" charset="-122"/>
                <a:ea typeface="经典繁毛楷" panose="02010609000101010101" pitchFamily="49" charset="-122"/>
                <a:cs typeface="经典繁毛楷" panose="02010609000101010101" pitchFamily="49" charset="-122"/>
              </a:rPr>
              <a:t>可视密码与叠相术</a:t>
            </a:r>
          </a:p>
        </p:txBody>
      </p:sp>
      <p:sp>
        <p:nvSpPr>
          <p:cNvPr id="3" name="副标题 2"/>
          <p:cNvSpPr>
            <a:spLocks noGrp="1"/>
          </p:cNvSpPr>
          <p:nvPr>
            <p:ph type="subTitle" idx="1"/>
          </p:nvPr>
        </p:nvSpPr>
        <p:spPr/>
        <p:txBody>
          <a:bodyPr anchor="ctr">
            <a:normAutofit/>
          </a:bodyPr>
          <a:lstStyle/>
          <a:p>
            <a:r>
              <a:rPr lang="en-US" altLang="zh-CN" sz="3200" b="1" dirty="0">
                <a:latin typeface="方正新报宋_GBK" panose="03000509000000000000" pitchFamily="65" charset="-122"/>
                <a:ea typeface="方正新报宋_GBK" panose="03000509000000000000" pitchFamily="65" charset="-122"/>
              </a:rPr>
              <a:t>1410548</a:t>
            </a:r>
          </a:p>
          <a:p>
            <a:r>
              <a:rPr lang="zh-CN" altLang="en-US" sz="3200" b="1" dirty="0">
                <a:latin typeface="方正新报宋_GBK" panose="03000509000000000000" pitchFamily="65" charset="-122"/>
                <a:ea typeface="方正新报宋_GBK" panose="03000509000000000000" pitchFamily="65" charset="-122"/>
              </a:rPr>
              <a:t>杨旭东</a:t>
            </a:r>
          </a:p>
        </p:txBody>
      </p:sp>
    </p:spTree>
    <p:extLst>
      <p:ext uri="{BB962C8B-B14F-4D97-AF65-F5344CB8AC3E}">
        <p14:creationId xmlns:p14="http://schemas.microsoft.com/office/powerpoint/2010/main" val="2553200405"/>
      </p:ext>
    </p:extLst>
  </p:cSld>
  <p:clrMapOvr>
    <a:masterClrMapping/>
  </p:clrMapOvr>
  <p:transition spd="slow">
    <p:fade thruBlk="1"/>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vert="horz" lIns="91440" tIns="45720" rIns="91440" bIns="45720" rtlCol="0" anchor="ctr">
            <a:normAutofit/>
          </a:bodyPr>
          <a:lstStyle/>
          <a:p>
            <a:r>
              <a:rPr lang="zh-CN" altLang="en-US" sz="8600" dirty="0">
                <a:latin typeface="经典繁毛楷" panose="02010609000101010101" pitchFamily="49" charset="-122"/>
                <a:ea typeface="经典繁毛楷" panose="02010609000101010101" pitchFamily="49" charset="-122"/>
                <a:cs typeface="经典繁毛楷" panose="02010609000101010101" pitchFamily="49" charset="-122"/>
              </a:rPr>
              <a:t>动态效果二</a:t>
            </a:r>
          </a:p>
        </p:txBody>
      </p:sp>
      <p:pic>
        <p:nvPicPr>
          <p:cNvPr id="4" name="【演示】子图有伪装">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304800" y="0"/>
            <a:ext cx="11582400" cy="6858000"/>
          </a:xfrm>
          <a:prstGeom prst="rect">
            <a:avLst/>
          </a:prstGeom>
        </p:spPr>
      </p:pic>
    </p:spTree>
    <p:extLst>
      <p:ext uri="{BB962C8B-B14F-4D97-AF65-F5344CB8AC3E}">
        <p14:creationId xmlns:p14="http://schemas.microsoft.com/office/powerpoint/2010/main" val="3191469426"/>
      </p:ext>
    </p:extLst>
  </p:cSld>
  <p:clrMapOvr>
    <a:masterClrMapping/>
  </p:clrMapOvr>
  <p:transition spd="slow">
    <p:fade thruBlk="1"/>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par>
                          <p:cTn id="8" fill="hold">
                            <p:stCondLst>
                              <p:cond delay="500"/>
                            </p:stCondLst>
                            <p:childTnLst>
                              <p:par>
                                <p:cTn id="9" presetID="1" presetClass="mediacall" presetSubtype="0" fill="hold" nodeType="afterEffect">
                                  <p:stCondLst>
                                    <p:cond delay="0"/>
                                  </p:stCondLst>
                                  <p:childTnLst>
                                    <p:cmd type="call" cmd="playFrom(0.0)">
                                      <p:cBhvr>
                                        <p:cTn id="10" dur="1336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11" repeatCount="indefinite" fill="hold" display="0">
                  <p:stCondLst>
                    <p:cond delay="indefinite"/>
                  </p:stCondLst>
                </p:cTn>
                <p:tgtEl>
                  <p:spTgt spid="4"/>
                </p:tgtEl>
              </p:cMediaNode>
            </p:vide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vert="horz" lIns="91440" tIns="45720" rIns="91440" bIns="45720" rtlCol="0" anchor="ctr">
            <a:normAutofit/>
          </a:bodyPr>
          <a:lstStyle/>
          <a:p>
            <a:r>
              <a:rPr lang="zh-CN" altLang="en-US" sz="8600" dirty="0">
                <a:latin typeface="经典繁毛楷" panose="02010609000101010101" pitchFamily="49" charset="-122"/>
                <a:ea typeface="经典繁毛楷" panose="02010609000101010101" pitchFamily="49" charset="-122"/>
                <a:cs typeface="经典繁毛楷" panose="02010609000101010101" pitchFamily="49" charset="-122"/>
              </a:rPr>
              <a:t>参考资料</a:t>
            </a:r>
          </a:p>
        </p:txBody>
      </p:sp>
      <p:sp>
        <p:nvSpPr>
          <p:cNvPr id="3" name="内容占位符 2"/>
          <p:cNvSpPr>
            <a:spLocks noGrp="1"/>
          </p:cNvSpPr>
          <p:nvPr>
            <p:ph idx="1"/>
          </p:nvPr>
        </p:nvSpPr>
        <p:spPr/>
        <p:txBody>
          <a:bodyPr vert="horz" lIns="91440" tIns="45720" rIns="91440" bIns="45720" rtlCol="0">
            <a:normAutofit/>
          </a:bodyPr>
          <a:lstStyle/>
          <a:p>
            <a:pPr>
              <a:lnSpc>
                <a:spcPct val="200000"/>
              </a:lnSpc>
            </a:pPr>
            <a:r>
              <a:rPr lang="en-US" altLang="zh-CN" sz="4000" dirty="0">
                <a:latin typeface="方正新报宋_GBK" panose="03000509000000000000" pitchFamily="65" charset="-122"/>
                <a:ea typeface="方正新报宋_GBK" panose="03000509000000000000" pitchFamily="65" charset="-122"/>
              </a:rPr>
              <a:t>[1] </a:t>
            </a:r>
            <a:r>
              <a:rPr lang="zh-CN" altLang="en-US" sz="4000" dirty="0">
                <a:latin typeface="方正新报宋_GBK" panose="03000509000000000000" pitchFamily="65" charset="-122"/>
                <a:ea typeface="方正新报宋_GBK" panose="03000509000000000000" pitchFamily="65" charset="-122"/>
              </a:rPr>
              <a:t>松子茶</a:t>
            </a:r>
            <a:r>
              <a:rPr lang="en-US" altLang="zh-CN" sz="4000" dirty="0">
                <a:latin typeface="方正新报宋_GBK" panose="03000509000000000000" pitchFamily="65" charset="-122"/>
                <a:ea typeface="方正新报宋_GBK" panose="03000509000000000000" pitchFamily="65" charset="-122"/>
              </a:rPr>
              <a:t>,</a:t>
            </a:r>
            <a:r>
              <a:rPr lang="zh-CN" altLang="en-US" sz="4000" dirty="0">
                <a:latin typeface="方正新报宋_GBK" panose="03000509000000000000" pitchFamily="65" charset="-122"/>
                <a:ea typeface="方正新报宋_GBK" panose="03000509000000000000" pitchFamily="65" charset="-122"/>
              </a:rPr>
              <a:t>半色调</a:t>
            </a:r>
            <a:r>
              <a:rPr lang="zh-CN" altLang="en-US" sz="3600" dirty="0">
                <a:latin typeface="方正新报宋_GBK" panose="03000509000000000000" pitchFamily="65" charset="-122"/>
                <a:ea typeface="方正新报宋_GBK" panose="03000509000000000000" pitchFamily="65" charset="-122"/>
              </a:rPr>
              <a:t>技术</a:t>
            </a:r>
            <a:r>
              <a:rPr lang="zh-CN" altLang="en-US" sz="4000" dirty="0">
                <a:latin typeface="方正新报宋_GBK" panose="03000509000000000000" pitchFamily="65" charset="-122"/>
                <a:ea typeface="方正新报宋_GBK" panose="03000509000000000000" pitchFamily="65" charset="-122"/>
              </a:rPr>
              <a:t>简介</a:t>
            </a:r>
            <a:r>
              <a:rPr lang="en-US" altLang="zh-CN" sz="4000" dirty="0">
                <a:latin typeface="方正新报宋_GBK" panose="03000509000000000000" pitchFamily="65" charset="-122"/>
                <a:ea typeface="方正新报宋_GBK" panose="03000509000000000000" pitchFamily="65" charset="-122"/>
              </a:rPr>
              <a:t>.</a:t>
            </a:r>
          </a:p>
          <a:p>
            <a:pPr>
              <a:lnSpc>
                <a:spcPct val="200000"/>
              </a:lnSpc>
            </a:pPr>
            <a:r>
              <a:rPr lang="en-US" altLang="zh-CN" sz="4000" dirty="0">
                <a:latin typeface="方正新报宋_GBK" panose="03000509000000000000" pitchFamily="65" charset="-122"/>
                <a:ea typeface="方正新报宋_GBK" panose="03000509000000000000" pitchFamily="65" charset="-122"/>
              </a:rPr>
              <a:t>http://blog.csdn.net/songzitea/article/details/40832565.</a:t>
            </a:r>
            <a:endParaRPr lang="zh-CN" altLang="en-US" sz="4000" dirty="0">
              <a:latin typeface="方正新报宋_GBK" panose="03000509000000000000" pitchFamily="65" charset="-122"/>
              <a:ea typeface="方正新报宋_GBK" panose="03000509000000000000" pitchFamily="65" charset="-122"/>
            </a:endParaRPr>
          </a:p>
        </p:txBody>
      </p:sp>
    </p:spTree>
    <p:extLst>
      <p:ext uri="{BB962C8B-B14F-4D97-AF65-F5344CB8AC3E}">
        <p14:creationId xmlns:p14="http://schemas.microsoft.com/office/powerpoint/2010/main" val="1024007799"/>
      </p:ext>
    </p:extLst>
  </p:cSld>
  <p:clrMapOvr>
    <a:masterClrMapping/>
  </p:clrMapOvr>
  <p:transition spd="slow">
    <p:fade thruBlk="1"/>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p:txBody>
          <a:bodyPr>
            <a:normAutofit/>
          </a:bodyPr>
          <a:lstStyle/>
          <a:p>
            <a:r>
              <a:rPr lang="zh-CN" altLang="en-US" sz="9600">
                <a:latin typeface="经典繁毛楷" panose="02010609000101010101" pitchFamily="49" charset="-122"/>
                <a:ea typeface="经典繁毛楷" panose="02010609000101010101" pitchFamily="49" charset="-122"/>
                <a:cs typeface="经典繁毛楷" panose="02010609000101010101" pitchFamily="49" charset="-122"/>
              </a:rPr>
              <a:t>谢谢大家</a:t>
            </a:r>
            <a:endParaRPr lang="zh-CN" altLang="en-US" sz="9600" dirty="0">
              <a:latin typeface="经典繁毛楷" panose="02010609000101010101" pitchFamily="49" charset="-122"/>
              <a:ea typeface="经典繁毛楷" panose="02010609000101010101" pitchFamily="49" charset="-122"/>
              <a:cs typeface="经典繁毛楷" panose="02010609000101010101" pitchFamily="49" charset="-122"/>
            </a:endParaRPr>
          </a:p>
        </p:txBody>
      </p:sp>
      <p:sp>
        <p:nvSpPr>
          <p:cNvPr id="3" name="副标题 2"/>
          <p:cNvSpPr>
            <a:spLocks noGrp="1"/>
          </p:cNvSpPr>
          <p:nvPr>
            <p:ph type="subTitle" idx="1"/>
          </p:nvPr>
        </p:nvSpPr>
        <p:spPr/>
        <p:txBody>
          <a:bodyPr anchor="ctr">
            <a:normAutofit/>
          </a:bodyPr>
          <a:lstStyle/>
          <a:p>
            <a:r>
              <a:rPr lang="en-US" altLang="zh-CN" sz="3200" b="1" dirty="0">
                <a:latin typeface="方正新报宋_GBK" panose="03000509000000000000" pitchFamily="65" charset="-122"/>
                <a:ea typeface="方正新报宋_GBK" panose="03000509000000000000" pitchFamily="65" charset="-122"/>
              </a:rPr>
              <a:t>1410548</a:t>
            </a:r>
          </a:p>
          <a:p>
            <a:r>
              <a:rPr lang="zh-CN" altLang="en-US" sz="3200" b="1" dirty="0">
                <a:latin typeface="方正新报宋_GBK" panose="03000509000000000000" pitchFamily="65" charset="-122"/>
                <a:ea typeface="方正新报宋_GBK" panose="03000509000000000000" pitchFamily="65" charset="-122"/>
              </a:rPr>
              <a:t>杨旭东</a:t>
            </a:r>
          </a:p>
        </p:txBody>
      </p:sp>
    </p:spTree>
    <p:extLst>
      <p:ext uri="{BB962C8B-B14F-4D97-AF65-F5344CB8AC3E}">
        <p14:creationId xmlns:p14="http://schemas.microsoft.com/office/powerpoint/2010/main" val="1803257967"/>
      </p:ext>
    </p:extLst>
  </p:cSld>
  <p:clrMapOvr>
    <a:masterClrMapping/>
  </p:clrMapOvr>
  <p:transition spd="slow">
    <p:fade thruBlk="1"/>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zh-CN" altLang="en-US" sz="9600" dirty="0">
                <a:latin typeface="经典繁毛楷" panose="02010609000101010101" pitchFamily="49" charset="-122"/>
                <a:ea typeface="经典繁毛楷" panose="02010609000101010101" pitchFamily="49" charset="-122"/>
                <a:cs typeface="经典繁毛楷" panose="02010609000101010101" pitchFamily="49" charset="-122"/>
              </a:rPr>
              <a:t>简介</a:t>
            </a:r>
          </a:p>
        </p:txBody>
      </p:sp>
      <p:sp>
        <p:nvSpPr>
          <p:cNvPr id="3" name="内容占位符 2"/>
          <p:cNvSpPr>
            <a:spLocks noGrp="1"/>
          </p:cNvSpPr>
          <p:nvPr>
            <p:ph idx="1"/>
          </p:nvPr>
        </p:nvSpPr>
        <p:spPr/>
        <p:txBody>
          <a:bodyPr>
            <a:normAutofit fontScale="92500"/>
          </a:bodyPr>
          <a:lstStyle/>
          <a:p>
            <a:pPr>
              <a:lnSpc>
                <a:spcPct val="150000"/>
              </a:lnSpc>
            </a:pPr>
            <a:r>
              <a:rPr lang="en-US" altLang="zh-CN" sz="4000" dirty="0">
                <a:latin typeface="方正新报宋_GBK" panose="03000509000000000000" pitchFamily="65" charset="-122"/>
                <a:ea typeface="方正新报宋_GBK" panose="03000509000000000000" pitchFamily="65" charset="-122"/>
              </a:rPr>
              <a:t>1994</a:t>
            </a:r>
            <a:r>
              <a:rPr lang="zh-CN" altLang="en-US" sz="4000" dirty="0">
                <a:latin typeface="方正新报宋_GBK" panose="03000509000000000000" pitchFamily="65" charset="-122"/>
                <a:ea typeface="方正新报宋_GBK" panose="03000509000000000000" pitchFamily="65" charset="-122"/>
              </a:rPr>
              <a:t>年，由</a:t>
            </a:r>
            <a:r>
              <a:rPr lang="en-US" altLang="zh-CN" sz="4000" dirty="0" err="1">
                <a:latin typeface="方正新报宋_GBK" panose="03000509000000000000" pitchFamily="65" charset="-122"/>
                <a:ea typeface="方正新报宋_GBK" panose="03000509000000000000" pitchFamily="65" charset="-122"/>
              </a:rPr>
              <a:t>M.Naor</a:t>
            </a:r>
            <a:r>
              <a:rPr lang="zh-CN" altLang="en-US" sz="4000" dirty="0">
                <a:latin typeface="方正新报宋_GBK" panose="03000509000000000000" pitchFamily="65" charset="-122"/>
                <a:ea typeface="方正新报宋_GBK" panose="03000509000000000000" pitchFamily="65" charset="-122"/>
              </a:rPr>
              <a:t>和</a:t>
            </a:r>
            <a:r>
              <a:rPr lang="en-US" altLang="zh-CN" sz="4000" dirty="0" err="1">
                <a:latin typeface="方正新报宋_GBK" panose="03000509000000000000" pitchFamily="65" charset="-122"/>
                <a:ea typeface="方正新报宋_GBK" panose="03000509000000000000" pitchFamily="65" charset="-122"/>
              </a:rPr>
              <a:t>A.Shamir</a:t>
            </a:r>
            <a:r>
              <a:rPr lang="zh-CN" altLang="en-US" sz="4000" dirty="0">
                <a:latin typeface="方正新报宋_GBK" panose="03000509000000000000" pitchFamily="65" charset="-122"/>
                <a:ea typeface="方正新报宋_GBK" panose="03000509000000000000" pitchFamily="65" charset="-122"/>
              </a:rPr>
              <a:t>提出，其思想是把要隐藏的密钥信息通过算法隐藏到两个或多个子密钥图片中，每一张图片上都有随机分布的黑点和白点，把所有的图片</a:t>
            </a:r>
            <a:r>
              <a:rPr lang="zh-CN" altLang="en-US" sz="4000" dirty="0">
                <a:solidFill>
                  <a:srgbClr val="FF0000"/>
                </a:solidFill>
                <a:latin typeface="方正新报宋_GBK" panose="03000509000000000000" pitchFamily="65" charset="-122"/>
                <a:ea typeface="方正新报宋_GBK" panose="03000509000000000000" pitchFamily="65" charset="-122"/>
              </a:rPr>
              <a:t>叠加</a:t>
            </a:r>
            <a:r>
              <a:rPr lang="zh-CN" altLang="en-US" sz="4000" dirty="0">
                <a:latin typeface="方正新报宋_GBK" panose="03000509000000000000" pitchFamily="65" charset="-122"/>
                <a:ea typeface="方正新报宋_GBK" panose="03000509000000000000" pitchFamily="65" charset="-122"/>
              </a:rPr>
              <a:t>在一起，则能</a:t>
            </a:r>
            <a:r>
              <a:rPr lang="zh-CN" altLang="en-US" sz="4000" dirty="0">
                <a:solidFill>
                  <a:srgbClr val="FF0000"/>
                </a:solidFill>
                <a:latin typeface="方正新报宋_GBK" panose="03000509000000000000" pitchFamily="65" charset="-122"/>
                <a:ea typeface="方正新报宋_GBK" panose="03000509000000000000" pitchFamily="65" charset="-122"/>
              </a:rPr>
              <a:t>恢复</a:t>
            </a:r>
            <a:r>
              <a:rPr lang="zh-CN" altLang="en-US" sz="4000" dirty="0">
                <a:latin typeface="方正新报宋_GBK" panose="03000509000000000000" pitchFamily="65" charset="-122"/>
                <a:ea typeface="方正新报宋_GBK" panose="03000509000000000000" pitchFamily="65" charset="-122"/>
              </a:rPr>
              <a:t>出原有的信息。</a:t>
            </a:r>
          </a:p>
        </p:txBody>
      </p:sp>
    </p:spTree>
    <p:extLst>
      <p:ext uri="{BB962C8B-B14F-4D97-AF65-F5344CB8AC3E}">
        <p14:creationId xmlns:p14="http://schemas.microsoft.com/office/powerpoint/2010/main" val="2229621414"/>
      </p:ext>
    </p:extLst>
  </p:cSld>
  <p:clrMapOvr>
    <a:masterClrMapping/>
  </p:clrMapOvr>
  <p:transition spd="slow">
    <p:fade thruBlk="1"/>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lang="zh-CN" altLang="en-US" sz="8600" dirty="0">
                <a:latin typeface="经典繁毛楷" panose="02010609000101010101" pitchFamily="49" charset="-122"/>
                <a:ea typeface="经典繁毛楷" panose="02010609000101010101" pitchFamily="49" charset="-122"/>
                <a:cs typeface="经典繁毛楷" panose="02010609000101010101" pitchFamily="49" charset="-122"/>
              </a:rPr>
              <a:t>主要特点</a:t>
            </a:r>
          </a:p>
        </p:txBody>
      </p:sp>
      <p:sp>
        <p:nvSpPr>
          <p:cNvPr id="3" name="内容占位符 2"/>
          <p:cNvSpPr>
            <a:spLocks noGrp="1"/>
          </p:cNvSpPr>
          <p:nvPr>
            <p:ph idx="1"/>
          </p:nvPr>
        </p:nvSpPr>
        <p:spPr/>
        <p:txBody>
          <a:bodyPr>
            <a:normAutofit/>
          </a:bodyPr>
          <a:lstStyle/>
          <a:p>
            <a:pPr>
              <a:lnSpc>
                <a:spcPct val="200000"/>
              </a:lnSpc>
            </a:pPr>
            <a:r>
              <a:rPr lang="zh-CN" altLang="en-US" sz="3700" dirty="0">
                <a:latin typeface="方正新报宋_GBK" panose="03000509000000000000" pitchFamily="65" charset="-122"/>
                <a:ea typeface="方正新报宋_GBK" panose="03000509000000000000" pitchFamily="65" charset="-122"/>
              </a:rPr>
              <a:t>恢复秘密图像时</a:t>
            </a:r>
            <a:r>
              <a:rPr lang="zh-CN" altLang="en-US" sz="3700" dirty="0">
                <a:solidFill>
                  <a:srgbClr val="FF0000"/>
                </a:solidFill>
                <a:latin typeface="方正新报宋_GBK" panose="03000509000000000000" pitchFamily="65" charset="-122"/>
                <a:ea typeface="方正新报宋_GBK" panose="03000509000000000000" pitchFamily="65" charset="-122"/>
              </a:rPr>
              <a:t>不需要任何复杂的计算</a:t>
            </a:r>
            <a:r>
              <a:rPr lang="zh-CN" altLang="en-US" sz="3700" dirty="0">
                <a:latin typeface="方正新报宋_GBK" panose="03000509000000000000" pitchFamily="65" charset="-122"/>
                <a:ea typeface="方正新报宋_GBK" panose="03000509000000000000" pitchFamily="65" charset="-122"/>
              </a:rPr>
              <a:t>，</a:t>
            </a:r>
            <a:r>
              <a:rPr lang="zh-CN" altLang="en-US" sz="3700" dirty="0">
                <a:solidFill>
                  <a:srgbClr val="FF0000"/>
                </a:solidFill>
                <a:latin typeface="方正新报宋_GBK" panose="03000509000000000000" pitchFamily="65" charset="-122"/>
                <a:ea typeface="方正新报宋_GBK" panose="03000509000000000000" pitchFamily="65" charset="-122"/>
              </a:rPr>
              <a:t>直接</a:t>
            </a:r>
            <a:r>
              <a:rPr lang="zh-CN" altLang="en-US" sz="3700" dirty="0">
                <a:latin typeface="方正新报宋_GBK" panose="03000509000000000000" pitchFamily="65" charset="-122"/>
                <a:ea typeface="方正新报宋_GBK" panose="03000509000000000000" pitchFamily="65" charset="-122"/>
              </a:rPr>
              <a:t>以人的视觉系统就可以将秘密图像</a:t>
            </a:r>
            <a:r>
              <a:rPr lang="zh-CN" altLang="en-US" sz="3700" dirty="0">
                <a:solidFill>
                  <a:srgbClr val="FF0000"/>
                </a:solidFill>
                <a:latin typeface="方正新报宋_GBK" panose="03000509000000000000" pitchFamily="65" charset="-122"/>
                <a:ea typeface="方正新报宋_GBK" panose="03000509000000000000" pitchFamily="65" charset="-122"/>
              </a:rPr>
              <a:t>辨识</a:t>
            </a:r>
            <a:r>
              <a:rPr lang="zh-CN" altLang="en-US" sz="3700" dirty="0">
                <a:latin typeface="方正新报宋_GBK" panose="03000509000000000000" pitchFamily="65" charset="-122"/>
                <a:ea typeface="方正新报宋_GBK" panose="03000509000000000000" pitchFamily="65" charset="-122"/>
              </a:rPr>
              <a:t>出来。</a:t>
            </a:r>
          </a:p>
        </p:txBody>
      </p:sp>
    </p:spTree>
    <p:extLst>
      <p:ext uri="{BB962C8B-B14F-4D97-AF65-F5344CB8AC3E}">
        <p14:creationId xmlns:p14="http://schemas.microsoft.com/office/powerpoint/2010/main" val="911288821"/>
      </p:ext>
    </p:extLst>
  </p:cSld>
  <p:clrMapOvr>
    <a:masterClrMapping/>
  </p:clrMapOvr>
  <p:transition spd="slow">
    <p:fade thruBlk="1"/>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vert="horz" lIns="91440" tIns="45720" rIns="91440" bIns="45720" rtlCol="0" anchor="ctr">
            <a:normAutofit/>
          </a:bodyPr>
          <a:lstStyle/>
          <a:p>
            <a:r>
              <a:rPr lang="zh-CN" altLang="en-US" sz="8600" dirty="0">
                <a:latin typeface="经典繁毛楷" panose="02010609000101010101" pitchFamily="49" charset="-122"/>
                <a:ea typeface="经典繁毛楷" panose="02010609000101010101" pitchFamily="49" charset="-122"/>
                <a:cs typeface="经典繁毛楷" panose="02010609000101010101" pitchFamily="49" charset="-122"/>
              </a:rPr>
              <a:t>原理一</a:t>
            </a:r>
          </a:p>
        </p:txBody>
      </p:sp>
      <p:pic>
        <p:nvPicPr>
          <p:cNvPr id="4" name="图片 3"/>
          <p:cNvPicPr/>
          <p:nvPr/>
        </p:nvPicPr>
        <p:blipFill>
          <a:blip r:embed="rId2"/>
          <a:stretch>
            <a:fillRect/>
          </a:stretch>
        </p:blipFill>
        <p:spPr>
          <a:xfrm>
            <a:off x="821690" y="1867535"/>
            <a:ext cx="4832350" cy="1713865"/>
          </a:xfrm>
          <a:prstGeom prst="rect">
            <a:avLst/>
          </a:prstGeom>
        </p:spPr>
      </p:pic>
      <p:pic>
        <p:nvPicPr>
          <p:cNvPr id="5" name="图片 4"/>
          <p:cNvPicPr/>
          <p:nvPr/>
        </p:nvPicPr>
        <p:blipFill>
          <a:blip r:embed="rId3"/>
          <a:stretch>
            <a:fillRect/>
          </a:stretch>
        </p:blipFill>
        <p:spPr>
          <a:xfrm>
            <a:off x="821690" y="3581400"/>
            <a:ext cx="4832350" cy="2606040"/>
          </a:xfrm>
          <a:prstGeom prst="rect">
            <a:avLst/>
          </a:prstGeom>
        </p:spPr>
      </p:pic>
      <p:pic>
        <p:nvPicPr>
          <p:cNvPr id="6" name="Picture 61"/>
          <p:cNvPicPr/>
          <p:nvPr/>
        </p:nvPicPr>
        <p:blipFill>
          <a:blip r:embed="rId4">
            <a:extLst>
              <a:ext uri="{28A0092B-C50C-407E-A947-70E740481C1C}">
                <a14:useLocalDpi xmlns:a14="http://schemas.microsoft.com/office/drawing/2010/main" val="0"/>
              </a:ext>
            </a:extLst>
          </a:blip>
          <a:srcRect/>
          <a:stretch>
            <a:fillRect/>
          </a:stretch>
        </p:blipFill>
        <p:spPr bwMode="auto">
          <a:xfrm>
            <a:off x="6537959" y="465456"/>
            <a:ext cx="4675363" cy="1925646"/>
          </a:xfrm>
          <a:prstGeom prst="rect">
            <a:avLst/>
          </a:prstGeom>
          <a:noFill/>
          <a:ln>
            <a:noFill/>
          </a:ln>
          <a:effectLst/>
          <a:extLst/>
        </p:spPr>
      </p:pic>
      <p:pic>
        <p:nvPicPr>
          <p:cNvPr id="7" name="Picture 4"/>
          <p:cNvPicPr/>
          <p:nvPr/>
        </p:nvPicPr>
        <p:blipFill>
          <a:blip r:embed="rId5">
            <a:extLst>
              <a:ext uri="{28A0092B-C50C-407E-A947-70E740481C1C}">
                <a14:useLocalDpi xmlns:a14="http://schemas.microsoft.com/office/drawing/2010/main" val="0"/>
              </a:ext>
            </a:extLst>
          </a:blip>
          <a:srcRect/>
          <a:stretch>
            <a:fillRect/>
          </a:stretch>
        </p:blipFill>
        <p:spPr bwMode="auto">
          <a:xfrm>
            <a:off x="6537960" y="2391102"/>
            <a:ext cx="4675362" cy="3832716"/>
          </a:xfrm>
          <a:prstGeom prst="rect">
            <a:avLst/>
          </a:prstGeom>
          <a:noFill/>
          <a:ln>
            <a:noFill/>
          </a:ln>
          <a:effectLst/>
          <a:extLst/>
        </p:spPr>
      </p:pic>
    </p:spTree>
    <p:extLst>
      <p:ext uri="{BB962C8B-B14F-4D97-AF65-F5344CB8AC3E}">
        <p14:creationId xmlns:p14="http://schemas.microsoft.com/office/powerpoint/2010/main" val="1285348087"/>
      </p:ext>
    </p:extLst>
  </p:cSld>
  <p:clrMapOvr>
    <a:masterClrMapping/>
  </p:clrMapOvr>
  <p:transition spd="slow">
    <p:fade thruBlk="1"/>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838201" y="365125"/>
            <a:ext cx="1382486" cy="6181725"/>
          </a:xfrm>
        </p:spPr>
        <p:txBody>
          <a:bodyPr vert="eaVert" lIns="91440" tIns="45720" rIns="91440" bIns="45720" rtlCol="0" anchor="ctr">
            <a:normAutofit/>
          </a:bodyPr>
          <a:lstStyle/>
          <a:p>
            <a:r>
              <a:rPr lang="zh-CN" altLang="en-US" sz="8600" dirty="0">
                <a:latin typeface="经典繁毛楷" panose="02010609000101010101" pitchFamily="49" charset="-122"/>
                <a:ea typeface="经典繁毛楷" panose="02010609000101010101" pitchFamily="49" charset="-122"/>
                <a:cs typeface="经典繁毛楷" panose="02010609000101010101" pitchFamily="49" charset="-122"/>
              </a:rPr>
              <a:t>原理二</a:t>
            </a:r>
          </a:p>
        </p:txBody>
      </p:sp>
      <p:pic>
        <p:nvPicPr>
          <p:cNvPr id="4" name="Picture 4"/>
          <p:cNvPicPr/>
          <p:nvPr/>
        </p:nvPicPr>
        <p:blipFill>
          <a:blip r:embed="rId2">
            <a:extLst>
              <a:ext uri="{28A0092B-C50C-407E-A947-70E740481C1C}">
                <a14:useLocalDpi xmlns:a14="http://schemas.microsoft.com/office/drawing/2010/main" val="0"/>
              </a:ext>
            </a:extLst>
          </a:blip>
          <a:srcRect/>
          <a:stretch>
            <a:fillRect/>
          </a:stretch>
        </p:blipFill>
        <p:spPr bwMode="auto">
          <a:xfrm>
            <a:off x="2983434" y="307975"/>
            <a:ext cx="3992880" cy="62388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1"/>
                </a:solidFill>
                <a:miter lim="800000"/>
                <a:headEnd type="none" w="sm" len="sm"/>
                <a:tailEnd type="none" w="sm" len="sm"/>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5" name="Picture 5"/>
          <p:cNvPicPr/>
          <p:nvPr/>
        </p:nvPicPr>
        <p:blipFill>
          <a:blip r:embed="rId3">
            <a:extLst>
              <a:ext uri="{28A0092B-C50C-407E-A947-70E740481C1C}">
                <a14:useLocalDpi xmlns:a14="http://schemas.microsoft.com/office/drawing/2010/main" val="0"/>
              </a:ext>
            </a:extLst>
          </a:blip>
          <a:srcRect/>
          <a:stretch>
            <a:fillRect/>
          </a:stretch>
        </p:blipFill>
        <p:spPr bwMode="auto">
          <a:xfrm>
            <a:off x="7617142" y="311150"/>
            <a:ext cx="4181475" cy="62357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1"/>
                </a:solidFill>
                <a:miter lim="800000"/>
                <a:headEnd type="none" w="sm" len="sm"/>
                <a:tailEnd type="none" w="sm" len="sm"/>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996132073"/>
      </p:ext>
    </p:extLst>
  </p:cSld>
  <p:clrMapOvr>
    <a:masterClrMapping/>
  </p:clrMapOvr>
  <p:transition spd="slow">
    <p:fade thruBlk="1"/>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vert="horz" lIns="91440" tIns="45720" rIns="91440" bIns="45720" rtlCol="0" anchor="ctr">
            <a:normAutofit/>
          </a:bodyPr>
          <a:lstStyle/>
          <a:p>
            <a:r>
              <a:rPr lang="zh-CN" altLang="en-US" sz="8600" dirty="0">
                <a:latin typeface="经典繁毛楷" panose="02010609000101010101" pitchFamily="49" charset="-122"/>
                <a:ea typeface="经典繁毛楷" panose="02010609000101010101" pitchFamily="49" charset="-122"/>
                <a:cs typeface="经典繁毛楷" panose="02010609000101010101" pitchFamily="49" charset="-122"/>
              </a:rPr>
              <a:t>实现</a:t>
            </a:r>
          </a:p>
        </p:txBody>
      </p:sp>
      <p:sp>
        <p:nvSpPr>
          <p:cNvPr id="3" name="内容占位符 2"/>
          <p:cNvSpPr>
            <a:spLocks noGrp="1"/>
          </p:cNvSpPr>
          <p:nvPr>
            <p:ph idx="1"/>
          </p:nvPr>
        </p:nvSpPr>
        <p:spPr/>
        <p:txBody>
          <a:bodyPr vert="horz" lIns="91440" tIns="45720" rIns="91440" bIns="45720" rtlCol="0">
            <a:noAutofit/>
          </a:bodyPr>
          <a:lstStyle/>
          <a:p>
            <a:pPr>
              <a:lnSpc>
                <a:spcPct val="200000"/>
              </a:lnSpc>
            </a:pPr>
            <a:r>
              <a:rPr lang="zh-CN" altLang="en-US" sz="3100" dirty="0">
                <a:solidFill>
                  <a:srgbClr val="FF0000"/>
                </a:solidFill>
                <a:latin typeface="方正新报宋_GBK" panose="03000509000000000000" pitchFamily="65" charset="-122"/>
                <a:ea typeface="方正新报宋_GBK" panose="03000509000000000000" pitchFamily="65" charset="-122"/>
              </a:rPr>
              <a:t>黑白</a:t>
            </a:r>
            <a:r>
              <a:rPr lang="zh-CN" altLang="en-US" sz="3100" dirty="0">
                <a:latin typeface="方正新报宋_GBK" panose="03000509000000000000" pitchFamily="65" charset="-122"/>
                <a:ea typeface="方正新报宋_GBK" panose="03000509000000000000" pitchFamily="65" charset="-122"/>
              </a:rPr>
              <a:t>二值图片</a:t>
            </a:r>
            <a:r>
              <a:rPr lang="en-US" altLang="zh-CN" sz="3100" dirty="0">
                <a:latin typeface="方正新报宋_GBK" panose="03000509000000000000" pitchFamily="65" charset="-122"/>
                <a:ea typeface="方正新报宋_GBK" panose="03000509000000000000" pitchFamily="65" charset="-122"/>
              </a:rPr>
              <a:t>——</a:t>
            </a:r>
            <a:r>
              <a:rPr lang="zh-CN" altLang="en-US" sz="3100" dirty="0">
                <a:latin typeface="方正新报宋_GBK" panose="03000509000000000000" pitchFamily="65" charset="-122"/>
                <a:ea typeface="方正新报宋_GBK" panose="03000509000000000000" pitchFamily="65" charset="-122"/>
              </a:rPr>
              <a:t>直接实现</a:t>
            </a:r>
            <a:endParaRPr lang="en-US" altLang="zh-CN" sz="3100" dirty="0">
              <a:latin typeface="方正新报宋_GBK" panose="03000509000000000000" pitchFamily="65" charset="-122"/>
              <a:ea typeface="方正新报宋_GBK" panose="03000509000000000000" pitchFamily="65" charset="-122"/>
            </a:endParaRPr>
          </a:p>
          <a:p>
            <a:pPr>
              <a:lnSpc>
                <a:spcPct val="200000"/>
              </a:lnSpc>
            </a:pPr>
            <a:r>
              <a:rPr lang="zh-CN" altLang="en-US" sz="3100" dirty="0">
                <a:solidFill>
                  <a:srgbClr val="FF0000"/>
                </a:solidFill>
                <a:latin typeface="方正新报宋_GBK" panose="03000509000000000000" pitchFamily="65" charset="-122"/>
                <a:ea typeface="方正新报宋_GBK" panose="03000509000000000000" pitchFamily="65" charset="-122"/>
              </a:rPr>
              <a:t>灰度</a:t>
            </a:r>
            <a:r>
              <a:rPr lang="zh-CN" altLang="en-US" sz="3100" dirty="0">
                <a:latin typeface="方正新报宋_GBK" panose="03000509000000000000" pitchFamily="65" charset="-122"/>
                <a:ea typeface="方正新报宋_GBK" panose="03000509000000000000" pitchFamily="65" charset="-122"/>
              </a:rPr>
              <a:t>图片</a:t>
            </a:r>
            <a:r>
              <a:rPr lang="en-US" altLang="zh-CN" sz="3100" dirty="0">
                <a:latin typeface="方正新报宋_GBK" panose="03000509000000000000" pitchFamily="65" charset="-122"/>
                <a:ea typeface="方正新报宋_GBK" panose="03000509000000000000" pitchFamily="65" charset="-122"/>
              </a:rPr>
              <a:t>——</a:t>
            </a:r>
            <a:r>
              <a:rPr lang="zh-CN" altLang="en-US" sz="3100" dirty="0">
                <a:latin typeface="方正新报宋_GBK" panose="03000509000000000000" pitchFamily="65" charset="-122"/>
                <a:ea typeface="方正新报宋_GBK" panose="03000509000000000000" pitchFamily="65" charset="-122"/>
              </a:rPr>
              <a:t>利用</a:t>
            </a:r>
            <a:r>
              <a:rPr lang="zh-CN" altLang="en-US" sz="3100" dirty="0">
                <a:solidFill>
                  <a:srgbClr val="FF0000"/>
                </a:solidFill>
                <a:latin typeface="方正新报宋_GBK" panose="03000509000000000000" pitchFamily="65" charset="-122"/>
                <a:ea typeface="方正新报宋_GBK" panose="03000509000000000000" pitchFamily="65" charset="-122"/>
              </a:rPr>
              <a:t>误差扩散法</a:t>
            </a:r>
            <a:r>
              <a:rPr lang="zh-CN" altLang="en-US" sz="3100" dirty="0">
                <a:latin typeface="方正新报宋_GBK" panose="03000509000000000000" pitchFamily="65" charset="-122"/>
                <a:ea typeface="方正新报宋_GBK" panose="03000509000000000000" pitchFamily="65" charset="-122"/>
              </a:rPr>
              <a:t>转换为二值图片</a:t>
            </a:r>
            <a:r>
              <a:rPr lang="en-US" altLang="zh-CN" sz="3100" dirty="0">
                <a:latin typeface="方正新报宋_GBK" panose="03000509000000000000" pitchFamily="65" charset="-122"/>
                <a:ea typeface="方正新报宋_GBK" panose="03000509000000000000" pitchFamily="65" charset="-122"/>
              </a:rPr>
              <a:t>——</a:t>
            </a:r>
            <a:r>
              <a:rPr lang="zh-CN" altLang="en-US" sz="3100" dirty="0">
                <a:latin typeface="方正新报宋_GBK" panose="03000509000000000000" pitchFamily="65" charset="-122"/>
                <a:ea typeface="方正新报宋_GBK" panose="03000509000000000000" pitchFamily="65" charset="-122"/>
              </a:rPr>
              <a:t>再实现</a:t>
            </a:r>
            <a:endParaRPr lang="en-US" altLang="zh-CN" sz="3100" dirty="0">
              <a:latin typeface="方正新报宋_GBK" panose="03000509000000000000" pitchFamily="65" charset="-122"/>
              <a:ea typeface="方正新报宋_GBK" panose="03000509000000000000" pitchFamily="65" charset="-122"/>
            </a:endParaRPr>
          </a:p>
          <a:p>
            <a:pPr>
              <a:lnSpc>
                <a:spcPct val="200000"/>
              </a:lnSpc>
            </a:pPr>
            <a:r>
              <a:rPr lang="zh-CN" altLang="en-US" sz="3100" dirty="0">
                <a:solidFill>
                  <a:srgbClr val="FF0000"/>
                </a:solidFill>
                <a:latin typeface="方正新报宋_GBK" panose="03000509000000000000" pitchFamily="65" charset="-122"/>
                <a:ea typeface="方正新报宋_GBK" panose="03000509000000000000" pitchFamily="65" charset="-122"/>
              </a:rPr>
              <a:t>彩色</a:t>
            </a:r>
            <a:r>
              <a:rPr lang="zh-CN" altLang="en-US" sz="3100" dirty="0">
                <a:latin typeface="方正新报宋_GBK" panose="03000509000000000000" pitchFamily="65" charset="-122"/>
                <a:ea typeface="方正新报宋_GBK" panose="03000509000000000000" pitchFamily="65" charset="-122"/>
              </a:rPr>
              <a:t>图片</a:t>
            </a:r>
            <a:r>
              <a:rPr lang="en-US" altLang="zh-CN" sz="3100" dirty="0">
                <a:latin typeface="方正新报宋_GBK" panose="03000509000000000000" pitchFamily="65" charset="-122"/>
                <a:ea typeface="方正新报宋_GBK" panose="03000509000000000000" pitchFamily="65" charset="-122"/>
              </a:rPr>
              <a:t>——</a:t>
            </a:r>
            <a:r>
              <a:rPr lang="zh-CN" altLang="en-US" sz="3100" dirty="0">
                <a:latin typeface="方正新报宋_GBK" panose="03000509000000000000" pitchFamily="65" charset="-122"/>
                <a:ea typeface="方正新报宋_GBK" panose="03000509000000000000" pitchFamily="65" charset="-122"/>
              </a:rPr>
              <a:t>将</a:t>
            </a:r>
            <a:r>
              <a:rPr lang="en-US" altLang="zh-CN" sz="3100" dirty="0">
                <a:solidFill>
                  <a:srgbClr val="FF0000"/>
                </a:solidFill>
                <a:latin typeface="方正新报宋_GBK" panose="03000509000000000000" pitchFamily="65" charset="-122"/>
                <a:ea typeface="方正新报宋_GBK" panose="03000509000000000000" pitchFamily="65" charset="-122"/>
              </a:rPr>
              <a:t>RGB</a:t>
            </a:r>
            <a:r>
              <a:rPr lang="zh-CN" altLang="en-US" sz="3100" dirty="0">
                <a:solidFill>
                  <a:srgbClr val="FF0000"/>
                </a:solidFill>
                <a:latin typeface="方正新报宋_GBK" panose="03000509000000000000" pitchFamily="65" charset="-122"/>
                <a:ea typeface="方正新报宋_GBK" panose="03000509000000000000" pitchFamily="65" charset="-122"/>
              </a:rPr>
              <a:t>三层灰度图片</a:t>
            </a:r>
            <a:r>
              <a:rPr lang="zh-CN" altLang="en-US" sz="3100" dirty="0">
                <a:latin typeface="方正新报宋_GBK" panose="03000509000000000000" pitchFamily="65" charset="-122"/>
                <a:ea typeface="方正新报宋_GBK" panose="03000509000000000000" pitchFamily="65" charset="-122"/>
              </a:rPr>
              <a:t>分别利用误差扩散法转换为二值图片</a:t>
            </a:r>
            <a:r>
              <a:rPr lang="en-US" altLang="zh-CN" sz="3100" dirty="0">
                <a:latin typeface="方正新报宋_GBK" panose="03000509000000000000" pitchFamily="65" charset="-122"/>
                <a:ea typeface="方正新报宋_GBK" panose="03000509000000000000" pitchFamily="65" charset="-122"/>
              </a:rPr>
              <a:t>——</a:t>
            </a:r>
            <a:r>
              <a:rPr lang="zh-CN" altLang="en-US" sz="3100" dirty="0">
                <a:latin typeface="方正新报宋_GBK" panose="03000509000000000000" pitchFamily="65" charset="-122"/>
                <a:ea typeface="方正新报宋_GBK" panose="03000509000000000000" pitchFamily="65" charset="-122"/>
              </a:rPr>
              <a:t>再实现</a:t>
            </a:r>
            <a:r>
              <a:rPr lang="en-US" altLang="zh-CN" sz="3100" dirty="0">
                <a:latin typeface="方正新报宋_GBK" panose="03000509000000000000" pitchFamily="65" charset="-122"/>
                <a:ea typeface="方正新报宋_GBK" panose="03000509000000000000" pitchFamily="65" charset="-122"/>
              </a:rPr>
              <a:t>——</a:t>
            </a:r>
            <a:r>
              <a:rPr lang="zh-CN" altLang="en-US" sz="3100" dirty="0">
                <a:latin typeface="方正新报宋_GBK" panose="03000509000000000000" pitchFamily="65" charset="-122"/>
                <a:ea typeface="方正新报宋_GBK" panose="03000509000000000000" pitchFamily="65" charset="-122"/>
              </a:rPr>
              <a:t>最终</a:t>
            </a:r>
            <a:r>
              <a:rPr lang="zh-CN" altLang="en-US" sz="3100" dirty="0">
                <a:solidFill>
                  <a:srgbClr val="FF0000"/>
                </a:solidFill>
                <a:latin typeface="方正新报宋_GBK" panose="03000509000000000000" pitchFamily="65" charset="-122"/>
                <a:ea typeface="方正新报宋_GBK" panose="03000509000000000000" pitchFamily="65" charset="-122"/>
              </a:rPr>
              <a:t>合成</a:t>
            </a:r>
            <a:r>
              <a:rPr lang="zh-CN" altLang="en-US" sz="3100" dirty="0">
                <a:latin typeface="方正新报宋_GBK" panose="03000509000000000000" pitchFamily="65" charset="-122"/>
                <a:ea typeface="方正新报宋_GBK" panose="03000509000000000000" pitchFamily="65" charset="-122"/>
              </a:rPr>
              <a:t>为彩色图片</a:t>
            </a:r>
          </a:p>
        </p:txBody>
      </p:sp>
    </p:spTree>
    <p:extLst>
      <p:ext uri="{BB962C8B-B14F-4D97-AF65-F5344CB8AC3E}">
        <p14:creationId xmlns:p14="http://schemas.microsoft.com/office/powerpoint/2010/main" val="2164288117"/>
      </p:ext>
    </p:extLst>
  </p:cSld>
  <p:clrMapOvr>
    <a:masterClrMapping/>
  </p:clrMapOvr>
  <p:transition spd="slow">
    <p:fade thruBlk="1"/>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vert="horz" lIns="91440" tIns="45720" rIns="91440" bIns="45720" rtlCol="0" anchor="ctr">
            <a:normAutofit/>
          </a:bodyPr>
          <a:lstStyle/>
          <a:p>
            <a:r>
              <a:rPr lang="zh-CN" altLang="en-US" sz="8600" dirty="0">
                <a:latin typeface="经典繁毛楷" panose="02010609000101010101" pitchFamily="49" charset="-122"/>
                <a:ea typeface="经典繁毛楷" panose="02010609000101010101" pitchFamily="49" charset="-122"/>
                <a:cs typeface="经典繁毛楷" panose="02010609000101010101" pitchFamily="49" charset="-122"/>
              </a:rPr>
              <a:t>代码局部</a:t>
            </a:r>
          </a:p>
        </p:txBody>
      </p:sp>
      <p:pic>
        <p:nvPicPr>
          <p:cNvPr id="4" name="图片 3"/>
          <p:cNvPicPr>
            <a:picLocks noChangeAspect="1"/>
          </p:cNvPicPr>
          <p:nvPr/>
        </p:nvPicPr>
        <p:blipFill>
          <a:blip r:embed="rId2"/>
          <a:stretch>
            <a:fillRect/>
          </a:stretch>
        </p:blipFill>
        <p:spPr>
          <a:xfrm>
            <a:off x="656505" y="1742339"/>
            <a:ext cx="3519255" cy="4640253"/>
          </a:xfrm>
          <a:prstGeom prst="rect">
            <a:avLst/>
          </a:prstGeom>
        </p:spPr>
      </p:pic>
      <p:pic>
        <p:nvPicPr>
          <p:cNvPr id="5" name="图片 4"/>
          <p:cNvPicPr>
            <a:picLocks noChangeAspect="1"/>
          </p:cNvPicPr>
          <p:nvPr/>
        </p:nvPicPr>
        <p:blipFill>
          <a:blip r:embed="rId3"/>
          <a:stretch>
            <a:fillRect/>
          </a:stretch>
        </p:blipFill>
        <p:spPr>
          <a:xfrm>
            <a:off x="3139440" y="1742338"/>
            <a:ext cx="6430365" cy="4640253"/>
          </a:xfrm>
          <a:prstGeom prst="rect">
            <a:avLst/>
          </a:prstGeom>
        </p:spPr>
      </p:pic>
      <p:pic>
        <p:nvPicPr>
          <p:cNvPr id="6" name="图片 5"/>
          <p:cNvPicPr>
            <a:picLocks noChangeAspect="1"/>
          </p:cNvPicPr>
          <p:nvPr/>
        </p:nvPicPr>
        <p:blipFill>
          <a:blip r:embed="rId4"/>
          <a:stretch>
            <a:fillRect/>
          </a:stretch>
        </p:blipFill>
        <p:spPr>
          <a:xfrm>
            <a:off x="4908237" y="1751647"/>
            <a:ext cx="6690697" cy="4630943"/>
          </a:xfrm>
          <a:prstGeom prst="rect">
            <a:avLst/>
          </a:prstGeom>
        </p:spPr>
      </p:pic>
    </p:spTree>
    <p:extLst>
      <p:ext uri="{BB962C8B-B14F-4D97-AF65-F5344CB8AC3E}">
        <p14:creationId xmlns:p14="http://schemas.microsoft.com/office/powerpoint/2010/main" val="55051275"/>
      </p:ext>
    </p:extLst>
  </p:cSld>
  <p:clrMapOvr>
    <a:masterClrMapping/>
  </p:clrMapOvr>
  <p:transition spd="slow">
    <p:fade thruBlk="1"/>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fade">
                                      <p:cBhvr>
                                        <p:cTn id="12" dur="500"/>
                                        <p:tgtEl>
                                          <p:spTgt spid="5"/>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6"/>
                                        </p:tgtEl>
                                        <p:attrNameLst>
                                          <p:attrName>style.visibility</p:attrName>
                                        </p:attrNameLst>
                                      </p:cBhvr>
                                      <p:to>
                                        <p:strVal val="visible"/>
                                      </p:to>
                                    </p:set>
                                    <p:animEffect transition="in" filter="fade">
                                      <p:cBhvr>
                                        <p:cTn id="1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vert="horz" lIns="91440" tIns="45720" rIns="91440" bIns="45720" rtlCol="0" anchor="ctr">
            <a:normAutofit/>
          </a:bodyPr>
          <a:lstStyle/>
          <a:p>
            <a:r>
              <a:rPr lang="zh-CN" altLang="en-US" sz="8600" dirty="0">
                <a:latin typeface="经典繁毛楷" panose="02010609000101010101" pitchFamily="49" charset="-122"/>
                <a:ea typeface="经典繁毛楷" panose="02010609000101010101" pitchFamily="49" charset="-122"/>
                <a:cs typeface="经典繁毛楷" panose="02010609000101010101" pitchFamily="49" charset="-122"/>
              </a:rPr>
              <a:t>效果</a:t>
            </a:r>
          </a:p>
        </p:txBody>
      </p:sp>
      <p:pic>
        <p:nvPicPr>
          <p:cNvPr id="4" name="图片 3"/>
          <p:cNvPicPr>
            <a:picLocks noChangeAspect="1"/>
          </p:cNvPicPr>
          <p:nvPr/>
        </p:nvPicPr>
        <p:blipFill>
          <a:blip r:embed="rId2"/>
          <a:stretch>
            <a:fillRect/>
          </a:stretch>
        </p:blipFill>
        <p:spPr>
          <a:xfrm>
            <a:off x="1636308" y="1690688"/>
            <a:ext cx="4124412" cy="4536077"/>
          </a:xfrm>
          <a:prstGeom prst="rect">
            <a:avLst/>
          </a:prstGeom>
        </p:spPr>
      </p:pic>
      <p:pic>
        <p:nvPicPr>
          <p:cNvPr id="5" name="图片 4"/>
          <p:cNvPicPr>
            <a:picLocks noChangeAspect="1"/>
          </p:cNvPicPr>
          <p:nvPr/>
        </p:nvPicPr>
        <p:blipFill>
          <a:blip r:embed="rId3"/>
          <a:stretch>
            <a:fillRect/>
          </a:stretch>
        </p:blipFill>
        <p:spPr>
          <a:xfrm>
            <a:off x="6747422" y="1690687"/>
            <a:ext cx="4133937" cy="4544235"/>
          </a:xfrm>
          <a:prstGeom prst="rect">
            <a:avLst/>
          </a:prstGeom>
        </p:spPr>
      </p:pic>
    </p:spTree>
    <p:extLst>
      <p:ext uri="{BB962C8B-B14F-4D97-AF65-F5344CB8AC3E}">
        <p14:creationId xmlns:p14="http://schemas.microsoft.com/office/powerpoint/2010/main" val="1040613056"/>
      </p:ext>
    </p:extLst>
  </p:cSld>
  <p:clrMapOvr>
    <a:masterClrMapping/>
  </p:clrMapOvr>
  <p:transition spd="slow">
    <p:fade thruBlk="1"/>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vert="horz" lIns="91440" tIns="45720" rIns="91440" bIns="45720" rtlCol="0" anchor="ctr">
            <a:normAutofit/>
          </a:bodyPr>
          <a:lstStyle/>
          <a:p>
            <a:r>
              <a:rPr lang="zh-CN" altLang="en-US" sz="8600" dirty="0">
                <a:latin typeface="经典繁毛楷" panose="02010609000101010101" pitchFamily="49" charset="-122"/>
                <a:ea typeface="经典繁毛楷" panose="02010609000101010101" pitchFamily="49" charset="-122"/>
                <a:cs typeface="经典繁毛楷" panose="02010609000101010101" pitchFamily="49" charset="-122"/>
              </a:rPr>
              <a:t>动态效果一</a:t>
            </a:r>
          </a:p>
        </p:txBody>
      </p:sp>
      <p:pic>
        <p:nvPicPr>
          <p:cNvPr id="4" name="【演示】子图无意义">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304800" y="0"/>
            <a:ext cx="11582400" cy="6858000"/>
          </a:xfrm>
          <a:prstGeom prst="rect">
            <a:avLst/>
          </a:prstGeom>
        </p:spPr>
      </p:pic>
    </p:spTree>
    <p:extLst>
      <p:ext uri="{BB962C8B-B14F-4D97-AF65-F5344CB8AC3E}">
        <p14:creationId xmlns:p14="http://schemas.microsoft.com/office/powerpoint/2010/main" val="2343429022"/>
      </p:ext>
    </p:extLst>
  </p:cSld>
  <p:clrMapOvr>
    <a:masterClrMapping/>
  </p:clrMapOvr>
  <p:transition spd="slow">
    <p:fade thruBlk="1"/>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par>
                          <p:cTn id="8" fill="hold">
                            <p:stCondLst>
                              <p:cond delay="500"/>
                            </p:stCondLst>
                            <p:childTnLst>
                              <p:par>
                                <p:cTn id="9" presetID="1" presetClass="mediacall" presetSubtype="0" fill="hold" nodeType="afterEffect">
                                  <p:stCondLst>
                                    <p:cond delay="0"/>
                                  </p:stCondLst>
                                  <p:childTnLst>
                                    <p:cmd type="call" cmd="playFrom(0.0)">
                                      <p:cBhvr>
                                        <p:cTn id="10" dur="1473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11" repeatCount="indefinite" fill="hold" display="0">
                  <p:stCondLst>
                    <p:cond delay="indefinite"/>
                  </p:stCondLst>
                </p:cTn>
                <p:tgtEl>
                  <p:spTgt spid="4"/>
                </p:tgtEl>
              </p:cMediaNode>
            </p:video>
          </p:childTnLst>
        </p:cTn>
      </p:par>
    </p:tnLst>
  </p:timing>
</p:sld>
</file>

<file path=ppt/theme/theme1.xml><?xml version="1.0" encoding="utf-8"?>
<a:theme xmlns:a="http://schemas.openxmlformats.org/drawingml/2006/main" name="Office Theme">
  <a:themeElements>
    <a:clrScheme name="Office 主题​​">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主题​​">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F46216B-77A9-411A-B9D3-5023FCB70208}"/>
    </a:ext>
  </a:extLst>
</a:theme>
</file>

<file path=docProps/app.xml><?xml version="1.0" encoding="utf-8"?>
<Properties xmlns="http://schemas.openxmlformats.org/officeDocument/2006/extended-properties" xmlns:vt="http://schemas.openxmlformats.org/officeDocument/2006/docPropsVTypes">
  <Template>Office Theme</Template>
  <TotalTime>98</TotalTime>
  <Words>196</Words>
  <Application>Microsoft Office PowerPoint</Application>
  <PresentationFormat>宽屏</PresentationFormat>
  <Paragraphs>23</Paragraphs>
  <Slides>12</Slides>
  <Notes>0</Notes>
  <HiddenSlides>0</HiddenSlides>
  <MMClips>2</MMClips>
  <ScaleCrop>false</ScaleCrop>
  <HeadingPairs>
    <vt:vector size="6" baseType="variant">
      <vt:variant>
        <vt:lpstr>已用的字体</vt:lpstr>
      </vt:variant>
      <vt:variant>
        <vt:i4>7</vt:i4>
      </vt:variant>
      <vt:variant>
        <vt:lpstr>主题</vt:lpstr>
      </vt:variant>
      <vt:variant>
        <vt:i4>1</vt:i4>
      </vt:variant>
      <vt:variant>
        <vt:lpstr>幻灯片标题</vt:lpstr>
      </vt:variant>
      <vt:variant>
        <vt:i4>12</vt:i4>
      </vt:variant>
    </vt:vector>
  </HeadingPairs>
  <TitlesOfParts>
    <vt:vector size="20" baseType="lpstr">
      <vt:lpstr>方正新报宋_GBK</vt:lpstr>
      <vt:lpstr>等线 Light</vt:lpstr>
      <vt:lpstr>Calibri Light</vt:lpstr>
      <vt:lpstr>Calibri</vt:lpstr>
      <vt:lpstr>等线</vt:lpstr>
      <vt:lpstr>Arial</vt:lpstr>
      <vt:lpstr>经典繁毛楷</vt:lpstr>
      <vt:lpstr>Office Theme</vt:lpstr>
      <vt:lpstr>可视密码与叠相术</vt:lpstr>
      <vt:lpstr>简介</vt:lpstr>
      <vt:lpstr>主要特点</vt:lpstr>
      <vt:lpstr>原理一</vt:lpstr>
      <vt:lpstr>原理二</vt:lpstr>
      <vt:lpstr>实现</vt:lpstr>
      <vt:lpstr>代码局部</vt:lpstr>
      <vt:lpstr>效果</vt:lpstr>
      <vt:lpstr>动态效果一</vt:lpstr>
      <vt:lpstr>动态效果二</vt:lpstr>
      <vt:lpstr>参考资料</vt:lpstr>
      <vt:lpstr>谢谢大家</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可视密码与叠相术</dc:title>
  <dc:creator>杨旭东</dc:creator>
  <cp:lastModifiedBy>杨旭东</cp:lastModifiedBy>
  <cp:revision>21</cp:revision>
  <dcterms:created xsi:type="dcterms:W3CDTF">2017-03-16T08:38:35Z</dcterms:created>
  <dcterms:modified xsi:type="dcterms:W3CDTF">2017-04-01T16:38:07Z</dcterms:modified>
</cp:coreProperties>
</file>

<file path=docProps/thumbnail.jpeg>
</file>